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4"/>
  </p:notesMasterIdLst>
  <p:sldIdLst>
    <p:sldId id="256" r:id="rId2"/>
    <p:sldId id="267" r:id="rId3"/>
    <p:sldId id="259" r:id="rId4"/>
    <p:sldId id="266" r:id="rId5"/>
    <p:sldId id="263" r:id="rId6"/>
    <p:sldId id="269" r:id="rId7"/>
    <p:sldId id="271" r:id="rId8"/>
    <p:sldId id="270" r:id="rId9"/>
    <p:sldId id="268" r:id="rId10"/>
    <p:sldId id="262" r:id="rId11"/>
    <p:sldId id="260" r:id="rId12"/>
    <p:sldId id="265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93" autoAdjust="0"/>
    <p:restoredTop sz="89177" autoAdjust="0"/>
  </p:normalViewPr>
  <p:slideViewPr>
    <p:cSldViewPr snapToGrid="0" snapToObjects="1">
      <p:cViewPr>
        <p:scale>
          <a:sx n="53" d="100"/>
          <a:sy n="53" d="100"/>
        </p:scale>
        <p:origin x="63" y="1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6ADEDC-1331-C248-A1EB-5B29E62F8168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4E4E0D-5AC4-2546-BDE1-6206F6160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072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E4E0D-5AC4-2546-BDE1-6206F6160D7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9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You start with the conclusion, deconstruct it to each individual arguments leading up to the conclusion.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E4E0D-5AC4-2546-BDE1-6206F6160D7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44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E4E0D-5AC4-2546-BDE1-6206F6160D7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899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4423" y="802298"/>
            <a:ext cx="8637073" cy="2920713"/>
          </a:xfrm>
        </p:spPr>
        <p:txBody>
          <a:bodyPr bIns="0" anchor="b">
            <a:normAutofit/>
          </a:bodyPr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4424" y="3724074"/>
            <a:ext cx="8637072" cy="977621"/>
          </a:xfrm>
        </p:spPr>
        <p:txBody>
          <a:bodyPr tIns="91440" bIns="91440">
            <a:normAutofit/>
          </a:bodyPr>
          <a:lstStyle>
            <a:lvl1pPr marL="0" indent="0" algn="ctr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626774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683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997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689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7052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518654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690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860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423" y="1756130"/>
            <a:ext cx="8643154" cy="1969007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4423" y="3725137"/>
            <a:ext cx="8643154" cy="1093987"/>
          </a:xfrm>
        </p:spPr>
        <p:txBody>
          <a:bodyPr tIns="9144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594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293577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488654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4140" y="2017343"/>
            <a:ext cx="4488654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631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295603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488794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488794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6025" y="2023003"/>
            <a:ext cx="4488794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6025" y="2821491"/>
            <a:ext cx="4488794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930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473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10/11/2018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598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2961967" cy="240651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032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2961967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381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2"/>
            <a:ext cx="5532328" cy="1922299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50000"/>
              <a:lumOff val="50000"/>
              <a:alpha val="80000"/>
            </a:schemeClr>
          </a:solidFill>
          <a:ln w="9525" cap="sq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 dirty="0"/>
            </a:lvl1pPr>
          </a:lstStyle>
          <a:p>
            <a:pPr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059600"/>
            <a:ext cx="5524404" cy="2090134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pPr/>
              <a:t>10/11/2018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958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29121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10/11/2018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58927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4423" y="1280763"/>
            <a:ext cx="8637073" cy="2920713"/>
          </a:xfrm>
        </p:spPr>
        <p:txBody>
          <a:bodyPr/>
          <a:lstStyle/>
          <a:p>
            <a:r>
              <a:rPr lang="en-US" dirty="0"/>
              <a:t>Logical argumentation: preface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EABE0D-A294-4121-AD8A-8EEE780076D6}"/>
              </a:ext>
            </a:extLst>
          </p:cNvPr>
          <p:cNvSpPr txBox="1"/>
          <p:nvPr/>
        </p:nvSpPr>
        <p:spPr>
          <a:xfrm>
            <a:off x="6698512" y="4433777"/>
            <a:ext cx="3274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By Gayathri Peringod</a:t>
            </a:r>
          </a:p>
        </p:txBody>
      </p:sp>
    </p:spTree>
    <p:extLst>
      <p:ext uri="{BB962C8B-B14F-4D97-AF65-F5344CB8AC3E}">
        <p14:creationId xmlns:p14="http://schemas.microsoft.com/office/powerpoint/2010/main" val="12227787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 first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Start with your conclusion</a:t>
            </a:r>
          </a:p>
          <a:p>
            <a:r>
              <a:rPr lang="en-US" sz="2400" dirty="0"/>
              <a:t>Outline the arguments that support this conclusion</a:t>
            </a:r>
          </a:p>
          <a:p>
            <a:r>
              <a:rPr lang="en-US" sz="2400" dirty="0"/>
              <a:t>Makes these arguments </a:t>
            </a:r>
          </a:p>
          <a:p>
            <a:r>
              <a:rPr lang="en-US" sz="2400" dirty="0"/>
              <a:t>Re-state your conclusion  </a:t>
            </a:r>
          </a:p>
        </p:txBody>
      </p:sp>
    </p:spTree>
    <p:extLst>
      <p:ext uri="{BB962C8B-B14F-4D97-AF65-F5344CB8AC3E}">
        <p14:creationId xmlns:p14="http://schemas.microsoft.com/office/powerpoint/2010/main" val="1624976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 of operations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1700213"/>
            <a:ext cx="9578371" cy="4471987"/>
          </a:xfrm>
        </p:spPr>
        <p:txBody>
          <a:bodyPr>
            <a:noAutofit/>
          </a:bodyPr>
          <a:lstStyle/>
          <a:p>
            <a:r>
              <a:rPr lang="en-US" sz="2400" dirty="0"/>
              <a:t>Appellant I: 7 minutes</a:t>
            </a:r>
          </a:p>
          <a:p>
            <a:r>
              <a:rPr lang="en-US" sz="2400" dirty="0"/>
              <a:t>Appellant  II: 7 minutes</a:t>
            </a:r>
          </a:p>
          <a:p>
            <a:r>
              <a:rPr lang="en-US" sz="2400" dirty="0"/>
              <a:t>Respondent I: 7 minutes</a:t>
            </a:r>
          </a:p>
          <a:p>
            <a:r>
              <a:rPr lang="en-US" sz="2400" dirty="0"/>
              <a:t>Respondent II: 7 minutes</a:t>
            </a:r>
          </a:p>
          <a:p>
            <a:r>
              <a:rPr lang="en-US" sz="2400" dirty="0"/>
              <a:t>Appellant rebuttal (DO NOT USE) </a:t>
            </a:r>
          </a:p>
        </p:txBody>
      </p:sp>
    </p:spTree>
    <p:extLst>
      <p:ext uri="{BB962C8B-B14F-4D97-AF65-F5344CB8AC3E}">
        <p14:creationId xmlns:p14="http://schemas.microsoft.com/office/powerpoint/2010/main" val="115350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6D9B3-40A7-419E-8D35-7B18EB8D1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About: Ucalgary moot court society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4119F-C1DF-4C96-800F-54247A142A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291215" cy="3780548"/>
          </a:xfrm>
        </p:spPr>
        <p:txBody>
          <a:bodyPr>
            <a:normAutofit fontScale="62500" lnSpcReduction="20000"/>
          </a:bodyPr>
          <a:lstStyle/>
          <a:p>
            <a:r>
              <a:rPr lang="en-CA" sz="2400" dirty="0"/>
              <a:t>Workshops </a:t>
            </a:r>
          </a:p>
          <a:p>
            <a:pPr lvl="1"/>
            <a:r>
              <a:rPr lang="en-US" sz="2000" b="1" dirty="0"/>
              <a:t>September 26: </a:t>
            </a:r>
            <a:r>
              <a:rPr lang="en-US" sz="2000" i="1" dirty="0"/>
              <a:t>Mooting 101</a:t>
            </a:r>
          </a:p>
          <a:p>
            <a:pPr lvl="1"/>
            <a:r>
              <a:rPr lang="en-US" sz="2000" b="1" dirty="0"/>
              <a:t>October 11</a:t>
            </a:r>
            <a:r>
              <a:rPr lang="en-US" sz="2000" dirty="0"/>
              <a:t>: </a:t>
            </a:r>
            <a:r>
              <a:rPr lang="en-US" sz="2000" i="1" dirty="0"/>
              <a:t>Logical Argumentation</a:t>
            </a:r>
            <a:r>
              <a:rPr lang="en-US" sz="2000" dirty="0"/>
              <a:t> </a:t>
            </a:r>
          </a:p>
          <a:p>
            <a:pPr lvl="1"/>
            <a:r>
              <a:rPr lang="en-US" sz="2000" b="1" dirty="0"/>
              <a:t>October 25</a:t>
            </a:r>
            <a:r>
              <a:rPr lang="en-US" sz="2000" dirty="0"/>
              <a:t>: </a:t>
            </a:r>
            <a:r>
              <a:rPr lang="en-US" sz="2000" i="1" dirty="0"/>
              <a:t>Critical Thinking</a:t>
            </a:r>
          </a:p>
          <a:p>
            <a:pPr lvl="1"/>
            <a:r>
              <a:rPr lang="en-US" sz="2000" b="1" dirty="0"/>
              <a:t>November 1: </a:t>
            </a:r>
            <a:r>
              <a:rPr lang="en-US" sz="2000" i="1" dirty="0"/>
              <a:t>Persuasion</a:t>
            </a:r>
          </a:p>
          <a:p>
            <a:pPr lvl="1"/>
            <a:r>
              <a:rPr lang="en-US" sz="2000" b="1" dirty="0"/>
              <a:t>November 8</a:t>
            </a:r>
            <a:r>
              <a:rPr lang="en-US" sz="2000" dirty="0"/>
              <a:t>: </a:t>
            </a:r>
            <a:r>
              <a:rPr lang="en-US" sz="2000" i="1" dirty="0"/>
              <a:t>Questions from the Bench</a:t>
            </a:r>
          </a:p>
          <a:p>
            <a:pPr lvl="1"/>
            <a:r>
              <a:rPr lang="en-US" sz="2000" b="1" dirty="0"/>
              <a:t>November 22</a:t>
            </a:r>
            <a:r>
              <a:rPr lang="en-US" sz="2000" dirty="0"/>
              <a:t>: </a:t>
            </a:r>
            <a:r>
              <a:rPr lang="en-US" sz="2000" i="1" dirty="0"/>
              <a:t>Presentation</a:t>
            </a:r>
          </a:p>
          <a:p>
            <a:r>
              <a:rPr lang="en-US" sz="2400" dirty="0"/>
              <a:t>Training articles and</a:t>
            </a:r>
            <a:r>
              <a:rPr lang="en-US" sz="2400" i="1" dirty="0"/>
              <a:t> </a:t>
            </a:r>
            <a:r>
              <a:rPr lang="en-US" sz="2400" dirty="0"/>
              <a:t>blog</a:t>
            </a:r>
          </a:p>
          <a:p>
            <a:r>
              <a:rPr lang="en-US" sz="2400" dirty="0"/>
              <a:t>Internal Tournament</a:t>
            </a:r>
          </a:p>
          <a:p>
            <a:pPr lvl="1"/>
            <a:r>
              <a:rPr lang="en-US" sz="2000" dirty="0"/>
              <a:t>Capped at 10 Teams</a:t>
            </a:r>
          </a:p>
          <a:p>
            <a:r>
              <a:rPr lang="en-US" sz="2400" dirty="0" err="1"/>
              <a:t>Osgoode</a:t>
            </a:r>
            <a:r>
              <a:rPr lang="en-US" sz="2400" dirty="0"/>
              <a:t> Cup</a:t>
            </a:r>
          </a:p>
          <a:p>
            <a:r>
              <a:rPr lang="en-US" sz="2400" dirty="0"/>
              <a:t>Other Intercollegiate Tournaments</a:t>
            </a:r>
          </a:p>
        </p:txBody>
      </p:sp>
      <p:pic>
        <p:nvPicPr>
          <p:cNvPr id="1026" name="Picture 2" descr="social network, fb, logo, facebook icon icon">
            <a:extLst>
              <a:ext uri="{FF2B5EF4-FFF2-40B4-BE49-F238E27FC236}">
                <a16:creationId xmlns:a16="http://schemas.microsoft.com/office/drawing/2014/main" id="{B8A6A213-84D9-433A-9C53-E98F6A467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737" y="3159167"/>
            <a:ext cx="474143" cy="474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86683A-24DB-4994-B631-9A3FFC707096}"/>
              </a:ext>
            </a:extLst>
          </p:cNvPr>
          <p:cNvSpPr txBox="1"/>
          <p:nvPr/>
        </p:nvSpPr>
        <p:spPr>
          <a:xfrm>
            <a:off x="7848600" y="3204489"/>
            <a:ext cx="331216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CA" dirty="0"/>
              <a:t>UCalgary Moot Court Society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5C8AF5-EF73-4008-AB3F-27CDF7395C72}"/>
              </a:ext>
            </a:extLst>
          </p:cNvPr>
          <p:cNvSpPr txBox="1"/>
          <p:nvPr/>
        </p:nvSpPr>
        <p:spPr>
          <a:xfrm>
            <a:off x="7848600" y="3747250"/>
            <a:ext cx="2286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CA" dirty="0"/>
              <a:t>website: ucmcs.org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51679B-9B14-4434-A5C9-C49CC9D71C7A}"/>
              </a:ext>
            </a:extLst>
          </p:cNvPr>
          <p:cNvSpPr txBox="1"/>
          <p:nvPr/>
        </p:nvSpPr>
        <p:spPr>
          <a:xfrm>
            <a:off x="7848600" y="4290011"/>
            <a:ext cx="280924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CA" dirty="0"/>
              <a:t>ucmcs.moot@gmail.com</a:t>
            </a:r>
          </a:p>
        </p:txBody>
      </p:sp>
    </p:spTree>
    <p:extLst>
      <p:ext uri="{BB962C8B-B14F-4D97-AF65-F5344CB8AC3E}">
        <p14:creationId xmlns:p14="http://schemas.microsoft.com/office/powerpoint/2010/main" val="3327375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F4E0D79-774D-47DD-8651-1D45A4050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Layout of this workshop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A6FF02-EAC7-4859-B120-26A33FC3A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7172" y="2015732"/>
            <a:ext cx="10228520" cy="3450613"/>
          </a:xfrm>
        </p:spPr>
        <p:txBody>
          <a:bodyPr>
            <a:normAutofit/>
          </a:bodyPr>
          <a:lstStyle/>
          <a:p>
            <a:r>
              <a:rPr lang="en-CA" sz="3200" dirty="0"/>
              <a:t>10 minutes: the case in plain terms and its listed arguments</a:t>
            </a:r>
          </a:p>
          <a:p>
            <a:r>
              <a:rPr lang="en-CA" sz="3200" dirty="0"/>
              <a:t>50 minutes: round table discussion about argumentation</a:t>
            </a:r>
          </a:p>
        </p:txBody>
      </p:sp>
    </p:spTree>
    <p:extLst>
      <p:ext uri="{BB962C8B-B14F-4D97-AF65-F5344CB8AC3E}">
        <p14:creationId xmlns:p14="http://schemas.microsoft.com/office/powerpoint/2010/main" val="3753329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0392" y="279901"/>
            <a:ext cx="9291215" cy="1049235"/>
          </a:xfrm>
        </p:spPr>
        <p:txBody>
          <a:bodyPr/>
          <a:lstStyle/>
          <a:p>
            <a:r>
              <a:rPr lang="en-US" dirty="0"/>
              <a:t>A day in the life</a:t>
            </a:r>
          </a:p>
        </p:txBody>
      </p:sp>
      <p:pic>
        <p:nvPicPr>
          <p:cNvPr id="15" name="Harvey Donna Trial  do you love harvey_Trim">
            <a:hlinkClick r:id="" action="ppaction://media"/>
            <a:extLst>
              <a:ext uri="{FF2B5EF4-FFF2-40B4-BE49-F238E27FC236}">
                <a16:creationId xmlns:a16="http://schemas.microsoft.com/office/drawing/2014/main" id="{4EB17CC8-559C-44C7-968B-2CA37511425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0538" y="2016125"/>
            <a:ext cx="6132512" cy="3449638"/>
          </a:xfrm>
        </p:spPr>
      </p:pic>
    </p:spTree>
    <p:extLst>
      <p:ext uri="{BB962C8B-B14F-4D97-AF65-F5344CB8AC3E}">
        <p14:creationId xmlns:p14="http://schemas.microsoft.com/office/powerpoint/2010/main" val="103453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5909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31CBA-0F47-485B-A355-3A355B24E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 day in the actual life</a:t>
            </a:r>
          </a:p>
        </p:txBody>
      </p:sp>
      <p:pic>
        <p:nvPicPr>
          <p:cNvPr id="5" name="2018 Osgoode Cup_Trim1">
            <a:hlinkClick r:id="" action="ppaction://media"/>
            <a:extLst>
              <a:ext uri="{FF2B5EF4-FFF2-40B4-BE49-F238E27FC236}">
                <a16:creationId xmlns:a16="http://schemas.microsoft.com/office/drawing/2014/main" id="{788233A9-0311-44A3-ADB8-A0414D54BA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94681" y="1582228"/>
            <a:ext cx="7002638" cy="393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1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9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745C5-1A30-4272-95EF-1CB6DACD5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5E3CCE-1AF3-4C13-9FA7-4A1F5D3D0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CA" sz="2400" dirty="0"/>
              <a:t>R v Alex</a:t>
            </a:r>
          </a:p>
          <a:p>
            <a:r>
              <a:rPr lang="en-CA" sz="2400" dirty="0"/>
              <a:t>Facts: Mr. Alex failed a road side test and failed a breathalyser at the station. </a:t>
            </a:r>
          </a:p>
          <a:p>
            <a:pPr lvl="1"/>
            <a:r>
              <a:rPr lang="en-CA" sz="2000" dirty="0"/>
              <a:t>s. 258 of the CCC allows for breathalyser evidence to be entered</a:t>
            </a:r>
            <a:r>
              <a:rPr lang="en-CA" dirty="0"/>
              <a:t> </a:t>
            </a:r>
            <a:r>
              <a:rPr lang="en-CA" sz="2000" dirty="0"/>
              <a:t>without expert testimony </a:t>
            </a:r>
          </a:p>
          <a:p>
            <a:pPr lvl="1"/>
            <a:r>
              <a:rPr lang="en-CA" sz="2000" dirty="0"/>
              <a:t>Alex argued that the officer didn’t have the right to take the breathalyser because he did not have reasonable grounds to believe Alex was impaired (drunk)</a:t>
            </a:r>
          </a:p>
        </p:txBody>
      </p:sp>
    </p:spTree>
    <p:extLst>
      <p:ext uri="{BB962C8B-B14F-4D97-AF65-F5344CB8AC3E}">
        <p14:creationId xmlns:p14="http://schemas.microsoft.com/office/powerpoint/2010/main" val="1615176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B712B-1496-4E39-A9A8-9117E8F45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MAIN ARGUMENT against appeal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F4E86-4C89-4954-BD93-C8A521D932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Who says evidence needs to be obtained lawfully?</a:t>
            </a:r>
          </a:p>
          <a:p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E2CF6B-4314-4486-AAAD-4ABE90FFF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221" y="2574028"/>
            <a:ext cx="7364819" cy="317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785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B712B-1496-4E39-A9A8-9117E8F45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MAIN ARGUMENT against appeal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F4E86-4C89-4954-BD93-C8A521D93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2091" y="1853754"/>
            <a:ext cx="9291215" cy="3450613"/>
          </a:xfrm>
        </p:spPr>
        <p:txBody>
          <a:bodyPr/>
          <a:lstStyle/>
          <a:p>
            <a:pPr marL="0" indent="0">
              <a:buNone/>
            </a:pPr>
            <a:r>
              <a:rPr lang="en-CA" dirty="0"/>
              <a:t>Who says evidence needs to be obtained lawfully?</a:t>
            </a:r>
          </a:p>
          <a:p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D27D62-AC54-42A5-BAA8-52F59817E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091" y="2339620"/>
            <a:ext cx="7807911" cy="359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968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6E43D-7675-42F6-8670-5BD719626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Main argument for appeal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CF9AA-8842-4D78-9BBB-5566EC4C3F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The police was not following the law when they obtained evidence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C046D0-0AFA-4658-9130-E9346810F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170" y="2456578"/>
            <a:ext cx="7807911" cy="359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9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7F947-AE94-492E-9CD3-05E11AB95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Key themes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2F5CA-0B0D-4791-89A7-C4F9E5A3D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Abuse of police power</a:t>
            </a:r>
          </a:p>
          <a:p>
            <a:r>
              <a:rPr lang="en-CA" dirty="0"/>
              <a:t>Legality of obtained evidence</a:t>
            </a:r>
          </a:p>
          <a:p>
            <a:r>
              <a:rPr lang="en-CA" dirty="0"/>
              <a:t>Overturning incorrect decisions</a:t>
            </a:r>
          </a:p>
          <a:p>
            <a:r>
              <a:rPr lang="en-CA" dirty="0"/>
              <a:t>Inconvenience vs. proper carriage of justice</a:t>
            </a:r>
          </a:p>
        </p:txBody>
      </p:sp>
    </p:spTree>
    <p:extLst>
      <p:ext uri="{BB962C8B-B14F-4D97-AF65-F5344CB8AC3E}">
        <p14:creationId xmlns:p14="http://schemas.microsoft.com/office/powerpoint/2010/main" val="385604782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Gallery">
      <a:majorFont>
        <a:latin typeface="Rockwell" panose="020606030202050204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BB5F5D82-B5E9-469E-A815-C655ED4AF24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7659</TotalTime>
  <Words>269</Words>
  <Application>Microsoft Office PowerPoint</Application>
  <PresentationFormat>Widescreen</PresentationFormat>
  <Paragraphs>54</Paragraphs>
  <Slides>12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Rockwell</vt:lpstr>
      <vt:lpstr>Gallery</vt:lpstr>
      <vt:lpstr>Logical argumentation: preface</vt:lpstr>
      <vt:lpstr>Layout of this workshop</vt:lpstr>
      <vt:lpstr>A day in the life</vt:lpstr>
      <vt:lpstr>A day in the actual life</vt:lpstr>
      <vt:lpstr>The case</vt:lpstr>
      <vt:lpstr>MAIN ARGUMENT against appeal</vt:lpstr>
      <vt:lpstr>MAIN ARGUMENT against appeal</vt:lpstr>
      <vt:lpstr>Main argument for appeal</vt:lpstr>
      <vt:lpstr>Key themes</vt:lpstr>
      <vt:lpstr>Point first </vt:lpstr>
      <vt:lpstr>Order of operations </vt:lpstr>
      <vt:lpstr>About: Ucalgary moot court society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Mooting 101</dc:title>
  <dc:creator>Sydney Thomson</dc:creator>
  <cp:lastModifiedBy>Gayathri Peringod</cp:lastModifiedBy>
  <cp:revision>28</cp:revision>
  <dcterms:created xsi:type="dcterms:W3CDTF">2018-09-20T14:18:16Z</dcterms:created>
  <dcterms:modified xsi:type="dcterms:W3CDTF">2018-10-13T22:22:54Z</dcterms:modified>
</cp:coreProperties>
</file>